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65" r:id="rId1"/>
  </p:sldMasterIdLst>
  <p:notesMasterIdLst>
    <p:notesMasterId r:id="rId14"/>
  </p:notesMasterIdLst>
  <p:sldIdLst>
    <p:sldId id="256" r:id="rId2"/>
    <p:sldId id="274" r:id="rId3"/>
    <p:sldId id="278" r:id="rId4"/>
    <p:sldId id="282" r:id="rId5"/>
    <p:sldId id="284" r:id="rId6"/>
    <p:sldId id="289" r:id="rId7"/>
    <p:sldId id="288" r:id="rId8"/>
    <p:sldId id="291" r:id="rId9"/>
    <p:sldId id="279" r:id="rId10"/>
    <p:sldId id="285" r:id="rId11"/>
    <p:sldId id="280" r:id="rId12"/>
    <p:sldId id="28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582C"/>
    <a:srgbClr val="003C69"/>
    <a:srgbClr val="E7012B"/>
    <a:srgbClr val="99A5B1"/>
    <a:srgbClr val="01182A"/>
    <a:srgbClr val="445569"/>
    <a:srgbClr val="376B9A"/>
    <a:srgbClr val="386B9C"/>
    <a:srgbClr val="000060"/>
    <a:srgbClr val="0000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208" autoAdjust="0"/>
    <p:restoredTop sz="60013" autoAdjust="0"/>
  </p:normalViewPr>
  <p:slideViewPr>
    <p:cSldViewPr>
      <p:cViewPr varScale="1">
        <p:scale>
          <a:sx n="75" d="100"/>
          <a:sy n="75" d="100"/>
        </p:scale>
        <p:origin x="29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gif>
</file>

<file path=ppt/media/image12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D841B-4CCD-4CFD-9F2E-27E0E626AC2E}" type="datetimeFigureOut">
              <a:rPr lang="zh-TW" altLang="en-US" smtClean="0"/>
              <a:t>2025/4/16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363C77-D6CA-4C51-B0DF-9612969B0C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403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Hi everyone, I’m Alan. I’m currently studying Computer Engineering at Purdue University. Today, I’d like to share some of my academic and professional experiences with you.</a:t>
            </a:r>
            <a:endParaRPr lang="en-US" altLang="zh-TW" dirty="0"/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53025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26C60A-3589-2C6A-F29D-97131C985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0FE3497-F69F-013B-7104-C55E794B39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B526388-6BA3-30FC-E320-83D32F31E3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Based on my experience with LLMs, I see a few ways to help </a:t>
            </a:r>
            <a:r>
              <a:rPr lang="en-US" b="1" dirty="0"/>
              <a:t>Ariel</a:t>
            </a:r>
            <a:r>
              <a:rPr lang="en-US" dirty="0"/>
              <a:t>: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First, we can develop an </a:t>
            </a:r>
            <a:r>
              <a:rPr lang="en-US" b="1" dirty="0"/>
              <a:t>LLM-based customer service assistant</a:t>
            </a:r>
            <a:r>
              <a:rPr lang="en-US" dirty="0"/>
              <a:t> to handle questions, track orders, and answer FAQs. This can improve response time and reduce staff workload.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Second, we can use LLMs </a:t>
            </a:r>
            <a:r>
              <a:rPr lang="en-US" b="1" dirty="0"/>
              <a:t>internally</a:t>
            </a:r>
            <a:r>
              <a:rPr lang="en-US" dirty="0"/>
              <a:t>, so factory workers or managers can ask natural questions like “How is production line 3 doing?” or “How many units did we make today?” without checking dashboards or reports.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This will improve </a:t>
            </a:r>
            <a:r>
              <a:rPr lang="en-US" b="1" dirty="0"/>
              <a:t>real-time decision-making</a:t>
            </a:r>
            <a:r>
              <a:rPr lang="en-US" dirty="0"/>
              <a:t> and make systems easier to use.</a:t>
            </a:r>
          </a:p>
          <a:p>
            <a:pPr>
              <a:buNone/>
            </a:pPr>
            <a:endParaRPr lang="zh-TW" alt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5615C8A-B533-C29D-B8CD-ADE4B41284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69013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As for leadership, I was the </a:t>
            </a:r>
            <a:r>
              <a:rPr lang="en-US" b="1" dirty="0"/>
              <a:t>team leader</a:t>
            </a:r>
            <a:r>
              <a:rPr lang="en-US" dirty="0"/>
              <a:t> of our senior design project. We trained an </a:t>
            </a:r>
            <a:r>
              <a:rPr lang="en-US" b="1" dirty="0"/>
              <a:t>autonomous drone</a:t>
            </a:r>
            <a:r>
              <a:rPr lang="en-US" dirty="0"/>
              <a:t> using </a:t>
            </a:r>
            <a:r>
              <a:rPr lang="en-US" b="1" dirty="0"/>
              <a:t>deep reinforcement learning</a:t>
            </a:r>
            <a:r>
              <a:rPr lang="en-US" dirty="0"/>
              <a:t>, and used </a:t>
            </a:r>
            <a:r>
              <a:rPr lang="en-US" b="1" dirty="0"/>
              <a:t>Microsoft </a:t>
            </a:r>
            <a:r>
              <a:rPr lang="en-US" b="1" dirty="0" err="1"/>
              <a:t>AirSim</a:t>
            </a:r>
            <a:r>
              <a:rPr lang="en-US" dirty="0"/>
              <a:t> to simulate </a:t>
            </a:r>
            <a:r>
              <a:rPr lang="en-US" b="1" dirty="0"/>
              <a:t>indoor search and rescue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This video shows the drone, controlled by an AI model, searching in a simulated environment.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As a leader, I set small goals for each phase and made sure everyone in the team contributed. Through this experience, I learned to lead by using agile method to keep the team moving forward.</a:t>
            </a:r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7343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Question:</a:t>
            </a:r>
          </a:p>
          <a:p>
            <a:endParaRPr lang="en-US" dirty="0"/>
          </a:p>
          <a:p>
            <a:pPr>
              <a:buNone/>
            </a:pPr>
            <a:r>
              <a:rPr lang="en-US" b="1" dirty="0"/>
              <a:t>"Can you share how defects are currently detected in your production line?"</a:t>
            </a:r>
            <a:br>
              <a:rPr lang="en-US" dirty="0"/>
            </a:br>
            <a:endParaRPr lang="en-US" dirty="0"/>
          </a:p>
          <a:p>
            <a:pPr>
              <a:buNone/>
            </a:pPr>
            <a:r>
              <a:rPr lang="en-US" b="1" dirty="0"/>
              <a:t>"What are the most common challenges your team faces in quality control or product inspection?“</a:t>
            </a:r>
          </a:p>
          <a:p>
            <a:pPr>
              <a:buNone/>
            </a:pPr>
            <a:br>
              <a:rPr lang="en-US" dirty="0"/>
            </a:br>
            <a:r>
              <a:rPr lang="en-US" b="1" dirty="0"/>
              <a:t>"Are there existing AI or automation tools used in your workflow right now?"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May I ask what majors the other interns are from, and what kind of projects they will be working on?</a:t>
            </a:r>
          </a:p>
          <a:p>
            <a:endParaRPr lang="en-US" dirty="0"/>
          </a:p>
          <a:p>
            <a:r>
              <a:rPr lang="en-US" dirty="0"/>
              <a:t>I’m wondering about the company lodging. I’m a little worried about the condition—do you have any photos or more details about the place?</a:t>
            </a:r>
          </a:p>
          <a:p>
            <a:endParaRPr lang="en-US" dirty="0"/>
          </a:p>
          <a:p>
            <a:endParaRPr lang="en-US" dirty="0"/>
          </a:p>
          <a:p>
            <a:r>
              <a:rPr lang="en-US"/>
              <a:t>I’m wondering — if the internship only lasts for one month, would it end before I have a chance to achieve any meaningful results?</a:t>
            </a:r>
            <a:endParaRPr lang="en-US" dirty="0"/>
          </a:p>
          <a:p>
            <a:endParaRPr lang="en-US" dirty="0"/>
          </a:p>
          <a:p>
            <a:r>
              <a:rPr lang="en-US" dirty="0"/>
              <a:t>By the way, I noticed my wage seems to be quite below average—do interns usually get reviewed or adjusted based on their experience or project scope?</a:t>
            </a:r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9729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I’ve taken </a:t>
            </a:r>
            <a:r>
              <a:rPr lang="en-US" altLang="zh-TW" dirty="0"/>
              <a:t>courses </a:t>
            </a:r>
            <a:r>
              <a:rPr lang="en-US" dirty="0"/>
              <a:t>such as </a:t>
            </a:r>
            <a:r>
              <a:rPr lang="en-US" b="1" dirty="0"/>
              <a:t>Python for Data Science</a:t>
            </a:r>
            <a:r>
              <a:rPr lang="en-US" dirty="0"/>
              <a:t> and </a:t>
            </a:r>
            <a:r>
              <a:rPr lang="en-US" b="1" dirty="0"/>
              <a:t>Deep Learning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 am familiar with </a:t>
            </a:r>
            <a:r>
              <a:rPr lang="en-US" b="1" dirty="0"/>
              <a:t>C++ and Python</a:t>
            </a:r>
            <a:r>
              <a:rPr lang="en-US" dirty="0"/>
              <a:t>. I’ve worked on </a:t>
            </a:r>
            <a:r>
              <a:rPr lang="en-US" b="1" dirty="0"/>
              <a:t>Linux</a:t>
            </a:r>
            <a:r>
              <a:rPr lang="en-US" dirty="0"/>
              <a:t>, used </a:t>
            </a:r>
            <a:r>
              <a:rPr lang="en-US" b="1" dirty="0"/>
              <a:t>GitHub</a:t>
            </a:r>
            <a:r>
              <a:rPr lang="en-US" dirty="0"/>
              <a:t>, and practiced </a:t>
            </a:r>
            <a:r>
              <a:rPr lang="en-US" b="1" dirty="0"/>
              <a:t>Agile</a:t>
            </a:r>
            <a:r>
              <a:rPr lang="en-US" dirty="0"/>
              <a:t> and </a:t>
            </a:r>
            <a:r>
              <a:rPr lang="en-US" b="1" dirty="0"/>
              <a:t>Test-Driven Development</a:t>
            </a:r>
            <a:r>
              <a:rPr lang="en-US" dirty="0"/>
              <a:t> methods.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As for personal qualities, I enjoy working in teams and I’m good at building positive relationships with others.</a:t>
            </a:r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881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I interned as an </a:t>
            </a:r>
            <a:r>
              <a:rPr lang="en-US" b="1" dirty="0"/>
              <a:t>AI Software Engineer</a:t>
            </a:r>
            <a:r>
              <a:rPr lang="en-US" dirty="0"/>
              <a:t> at </a:t>
            </a:r>
            <a:r>
              <a:rPr lang="en-US" b="1" dirty="0"/>
              <a:t>Pegatron</a:t>
            </a:r>
            <a:r>
              <a:rPr lang="en-US" dirty="0"/>
              <a:t>, a     sub </a:t>
            </a:r>
            <a:r>
              <a:rPr lang="en-US" dirty="0" err="1"/>
              <a:t>si</a:t>
            </a:r>
            <a:r>
              <a:rPr lang="en-US" dirty="0"/>
              <a:t> di </a:t>
            </a:r>
            <a:r>
              <a:rPr lang="en-US" dirty="0" err="1"/>
              <a:t>ary</a:t>
            </a:r>
            <a:r>
              <a:rPr lang="en-US" dirty="0"/>
              <a:t>   of ASUS. The factory mainly produces consumer electronic, and I was responsible for building a defect detection system for the production line.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 trained a </a:t>
            </a:r>
            <a:r>
              <a:rPr lang="en-US" b="1" dirty="0" err="1"/>
              <a:t>UNet</a:t>
            </a:r>
            <a:r>
              <a:rPr lang="en-US" b="1" dirty="0"/>
              <a:t> segmentation model</a:t>
            </a:r>
            <a:r>
              <a:rPr lang="en-US" dirty="0"/>
              <a:t> and helped deploy a </a:t>
            </a:r>
            <a:r>
              <a:rPr lang="en-US" b="1" dirty="0"/>
              <a:t>Visual Prompt Segmentation model</a:t>
            </a:r>
            <a:r>
              <a:rPr lang="en-US" dirty="0"/>
              <a:t> with the team to improve inspection accuracy.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These technologies helped reduce undetected defects by </a:t>
            </a:r>
            <a:r>
              <a:rPr lang="en-US" b="1" dirty="0"/>
              <a:t>5%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I also helped create an </a:t>
            </a:r>
            <a:r>
              <a:rPr lang="en-US" b="1" dirty="0"/>
              <a:t>AI Model Comparison Tool</a:t>
            </a:r>
            <a:r>
              <a:rPr lang="en-US" dirty="0"/>
              <a:t>, a web-based platform that helps users easily compare and select the best AI models. This helps workers understand model performance and switch between them when needed.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8857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F2E2D7-5626-3E53-047F-8B7DDCFF48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A16E8AF8-EDA5-BFD5-12B2-DAE8C68DAD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53768D6-51A4-6BF6-3F4E-919DD52806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altLang="zh-CN" dirty="0"/>
          </a:p>
          <a:p>
            <a:pPr>
              <a:buNone/>
            </a:pPr>
            <a:r>
              <a:rPr lang="en-US" dirty="0"/>
              <a:t>Here’s how I can help </a:t>
            </a:r>
            <a:r>
              <a:rPr lang="en-US" b="1" dirty="0"/>
              <a:t>Ariel Premium Supply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 can offer a </a:t>
            </a:r>
            <a:r>
              <a:rPr lang="en-US" b="1" dirty="0"/>
              <a:t>quick defect detection solution</a:t>
            </a:r>
            <a:r>
              <a:rPr lang="en-US" dirty="0"/>
              <a:t>. I understand that your company produces a </a:t>
            </a:r>
            <a:r>
              <a:rPr lang="en-US" b="1" dirty="0"/>
              <a:t>wide variety of products</a:t>
            </a:r>
            <a:r>
              <a:rPr lang="en-US" dirty="0"/>
              <a:t>, and you may not have a </a:t>
            </a:r>
            <a:r>
              <a:rPr lang="en-US" b="1" dirty="0"/>
              <a:t>large labeled dataset</a:t>
            </a:r>
            <a:r>
              <a:rPr lang="en-US" dirty="0"/>
              <a:t> for defects.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Traditional deep learning models require </a:t>
            </a:r>
            <a:r>
              <a:rPr lang="en-US" b="1" dirty="0"/>
              <a:t>lots of labeled data</a:t>
            </a:r>
            <a:r>
              <a:rPr lang="en-US" dirty="0"/>
              <a:t>, and they need to be </a:t>
            </a:r>
            <a:r>
              <a:rPr lang="en-US" b="1" dirty="0"/>
              <a:t>retrained</a:t>
            </a:r>
            <a:r>
              <a:rPr lang="en-US" dirty="0"/>
              <a:t> for each product. Without seeing a product before, the model may not recognize defects.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But with </a:t>
            </a:r>
            <a:r>
              <a:rPr lang="en-US" b="1" dirty="0"/>
              <a:t>Visual Prompt models</a:t>
            </a:r>
            <a:r>
              <a:rPr lang="en-US" dirty="0"/>
              <a:t>, we can deploy them quickly </a:t>
            </a:r>
            <a:r>
              <a:rPr lang="en-US" b="1" dirty="0"/>
              <a:t>without collecting large datasets</a:t>
            </a:r>
            <a:r>
              <a:rPr lang="en-US" dirty="0"/>
              <a:t>. Even with new products, the model can still identify defects right away.</a:t>
            </a:r>
          </a:p>
          <a:p>
            <a:endParaRPr lang="en-US" dirty="0"/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All in all, the visual prompt model is more flexible and might be a better fit for Ariel</a:t>
            </a:r>
            <a:endParaRPr lang="en-US" dirty="0"/>
          </a:p>
          <a:p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1F21D43-B8CE-D22F-1DB4-48426BCEE0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5746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Let me give an example. This is a </a:t>
            </a:r>
            <a:r>
              <a:rPr lang="en-US" b="1" dirty="0"/>
              <a:t>car brake disc</a:t>
            </a:r>
            <a:r>
              <a:rPr lang="en-US" dirty="0"/>
              <a:t>, and you can see there's a </a:t>
            </a:r>
            <a:r>
              <a:rPr lang="en-US" b="1" dirty="0"/>
              <a:t>defect</a:t>
            </a:r>
            <a:r>
              <a:rPr lang="en-US" dirty="0"/>
              <a:t> here.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The goal is to </a:t>
            </a:r>
            <a:r>
              <a:rPr lang="en-US" b="1" dirty="0"/>
              <a:t>mark the defect</a:t>
            </a:r>
            <a:r>
              <a:rPr lang="en-US" dirty="0"/>
              <a:t>, so the model can learn what </a:t>
            </a:r>
            <a:r>
              <a:rPr lang="en-US" b="1" dirty="0"/>
              <a:t>defect</a:t>
            </a:r>
            <a:r>
              <a:rPr lang="en-US" dirty="0"/>
              <a:t> looks like.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5224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CB14D4-0CC3-EB92-31FB-C86AD8CC3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14AD8B5D-78EC-3E19-D362-80D24C0B9E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F90FB86F-5E4B-D51D-84DD-0959ECF298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On the right side, you see the </a:t>
            </a:r>
            <a:r>
              <a:rPr lang="en-US" b="1" dirty="0"/>
              <a:t>labeled image</a:t>
            </a:r>
            <a:r>
              <a:rPr lang="en-US" dirty="0"/>
              <a:t>, with the defect highlighted in </a:t>
            </a:r>
            <a:r>
              <a:rPr lang="en-US" b="1" dirty="0"/>
              <a:t>red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We use this image as a </a:t>
            </a:r>
            <a:r>
              <a:rPr lang="en-US" b="1" dirty="0"/>
              <a:t>visual prompt</a:t>
            </a:r>
            <a:r>
              <a:rPr lang="en-US" dirty="0"/>
              <a:t> to show the model what we want it to focus on.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CD2BAB-3E53-2FF9-7831-99F0282FB5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15870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AE538-B8B4-D783-7B72-8592420FB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6CF90C0-8662-CE41-F4F1-F620DB40BA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BD9B524-F04D-A1E8-0DA8-E7FE6A3612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Here’s another image of a </a:t>
            </a:r>
            <a:r>
              <a:rPr lang="en-US" b="1" dirty="0"/>
              <a:t>car brake disc</a:t>
            </a:r>
            <a:r>
              <a:rPr lang="en-US" dirty="0"/>
              <a:t>, also with a </a:t>
            </a:r>
            <a:r>
              <a:rPr lang="en-US" b="1" dirty="0"/>
              <a:t>defect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We feed this new image into the model that just received the visual prompt, and see how it performs.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CBB4012-FAB9-696F-6D8B-A81224E89F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3971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B20E1-0A16-30FF-4AAB-21AD8EB7A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0B75D3BA-9090-FE43-AEF2-145871319F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389F007D-5C7E-2F1C-E943-D5F808AEBB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As you can see, the model </a:t>
            </a:r>
            <a:r>
              <a:rPr lang="en-US" b="1" dirty="0"/>
              <a:t>detected the defect</a:t>
            </a:r>
            <a:r>
              <a:rPr lang="en-US" dirty="0"/>
              <a:t>, but it also made some </a:t>
            </a:r>
            <a:r>
              <a:rPr lang="en-US" b="1" dirty="0"/>
              <a:t>mistakes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While </a:t>
            </a:r>
            <a:r>
              <a:rPr lang="en-US" b="1" dirty="0"/>
              <a:t>Visual Prompt models</a:t>
            </a:r>
            <a:r>
              <a:rPr lang="en-US" dirty="0"/>
              <a:t> are fast to deploy and flexible, their </a:t>
            </a:r>
            <a:r>
              <a:rPr lang="en-US" b="1" dirty="0"/>
              <a:t>accuracy</a:t>
            </a:r>
            <a:r>
              <a:rPr lang="en-US" dirty="0"/>
              <a:t> may not be as high as specially trained models.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There’s a trade-off between </a:t>
            </a:r>
            <a:r>
              <a:rPr lang="en-US" b="1" dirty="0"/>
              <a:t>speed</a:t>
            </a:r>
            <a:r>
              <a:rPr lang="en-US" dirty="0"/>
              <a:t> and </a:t>
            </a:r>
            <a:r>
              <a:rPr lang="en-US" b="1" dirty="0"/>
              <a:t>precision</a:t>
            </a:r>
            <a:r>
              <a:rPr lang="en-US" dirty="0"/>
              <a:t>. We can adjust this balance depending on Ariel’s needs.</a:t>
            </a:r>
          </a:p>
          <a:p>
            <a:r>
              <a:rPr lang="en-US" dirty="0"/>
              <a:t>If you’re interested, I’d be happy to share more details about my work at Pegatron.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295F475-9B6F-95C3-356F-6BDDD12A98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06329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I’m also working at </a:t>
            </a:r>
            <a:r>
              <a:rPr lang="en-US" b="1" dirty="0"/>
              <a:t>Sky Lab</a:t>
            </a:r>
            <a:r>
              <a:rPr lang="en-US" dirty="0"/>
              <a:t>, a joint research lab between Purdue and the University of Wisconsin–Madison.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My current project is about </a:t>
            </a:r>
            <a:r>
              <a:rPr lang="en-US" b="1" dirty="0"/>
              <a:t>fine-tuning large language models (LLMs)</a:t>
            </a:r>
            <a:r>
              <a:rPr lang="en-US" dirty="0"/>
              <a:t> to help the </a:t>
            </a:r>
            <a:r>
              <a:rPr lang="en-US" b="1" dirty="0"/>
              <a:t>Wisconsin Department of Transportation (WisDOT)</a:t>
            </a:r>
            <a:r>
              <a:rPr lang="en-US" dirty="0"/>
              <a:t> use the </a:t>
            </a:r>
            <a:r>
              <a:rPr lang="en-US" b="1" dirty="0"/>
              <a:t>TMP</a:t>
            </a:r>
            <a:r>
              <a:rPr lang="en-US" dirty="0"/>
              <a:t> system.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The goal is to assist government workers in creating </a:t>
            </a:r>
            <a:r>
              <a:rPr lang="en-US" b="1" dirty="0"/>
              <a:t>Transportation Management Plans</a:t>
            </a:r>
            <a:r>
              <a:rPr lang="en-US" dirty="0"/>
              <a:t>, and improve </a:t>
            </a:r>
            <a:r>
              <a:rPr lang="en-US" b="1" dirty="0"/>
              <a:t>project planning</a:t>
            </a:r>
            <a:r>
              <a:rPr lang="en-US" dirty="0"/>
              <a:t>.</a:t>
            </a:r>
          </a:p>
          <a:p>
            <a:pPr>
              <a:buNone/>
            </a:pPr>
            <a:endParaRPr lang="zh-TW" alt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363C77-D6CA-4C51-B0DF-9612969B0C4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0673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9808226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66476850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83238519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8" y="6309320"/>
            <a:ext cx="757237" cy="365125"/>
          </a:xfrm>
        </p:spPr>
        <p:txBody>
          <a:bodyPr/>
          <a:lstStyle>
            <a:lvl1pPr>
              <a:defRPr sz="1800">
                <a:solidFill>
                  <a:schemeClr val="bg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530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64466925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749741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79446186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44774472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5338180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86243716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18915751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2226832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algn="r"/>
            <a:fld id="{B97F825D-C14D-4A57-B8B1-19DA560EFB21}" type="datetime1">
              <a:rPr lang="en-US" altLang="zh-TW" smtClean="0"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913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cloud.deepdataspace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hyperlink" Target="https://cloud.deepdataspace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deepdataspace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deepdataspace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A006E4A8-B5CE-7222-01CD-E06E71F9ACD0}"/>
              </a:ext>
            </a:extLst>
          </p:cNvPr>
          <p:cNvSpPr txBox="1"/>
          <p:nvPr/>
        </p:nvSpPr>
        <p:spPr>
          <a:xfrm>
            <a:off x="939793" y="4941168"/>
            <a:ext cx="38519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dirty="0"/>
              <a:t>Alan Chen</a:t>
            </a:r>
            <a:endParaRPr lang="zh-TW" altLang="en-US" sz="48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0AF82DA-DB72-AE47-3736-6251BDAD7EE3}"/>
              </a:ext>
            </a:extLst>
          </p:cNvPr>
          <p:cNvSpPr txBox="1"/>
          <p:nvPr/>
        </p:nvSpPr>
        <p:spPr>
          <a:xfrm>
            <a:off x="939793" y="5888504"/>
            <a:ext cx="6569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Century Gothic" panose="020B0502020202020204" pitchFamily="34" charset="0"/>
              </a:rPr>
              <a:t>Purdue University - Computer Engineering</a:t>
            </a:r>
            <a:endParaRPr lang="zh-TW" altLang="en-US" sz="2400" dirty="0">
              <a:latin typeface="Century Gothic" panose="020B0502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3ACBEC3-387A-7D85-6AC2-F0EE0DF37DEE}"/>
              </a:ext>
            </a:extLst>
          </p:cNvPr>
          <p:cNvSpPr txBox="1"/>
          <p:nvPr/>
        </p:nvSpPr>
        <p:spPr>
          <a:xfrm>
            <a:off x="7896200" y="4849989"/>
            <a:ext cx="4032448" cy="1044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3525" indent="-263525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TW" sz="2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Personal Introduction </a:t>
            </a:r>
          </a:p>
          <a:p>
            <a:pPr marL="263525" indent="-263525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TW" sz="2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Work Experience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A006E4A8-B5CE-7222-01CD-E06E71F9ACD0}"/>
              </a:ext>
            </a:extLst>
          </p:cNvPr>
          <p:cNvSpPr txBox="1"/>
          <p:nvPr/>
        </p:nvSpPr>
        <p:spPr>
          <a:xfrm>
            <a:off x="471946" y="3497233"/>
            <a:ext cx="112481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Hands-On Experience Overview</a:t>
            </a:r>
            <a:endParaRPr lang="zh-TW" altLang="en-US" sz="6000" b="1" dirty="0"/>
          </a:p>
        </p:txBody>
      </p:sp>
      <p:pic>
        <p:nvPicPr>
          <p:cNvPr id="1026" name="Picture 2" descr="Ariel Premium Supply Launches New Website">
            <a:extLst>
              <a:ext uri="{FF2B5EF4-FFF2-40B4-BE49-F238E27FC236}">
                <a16:creationId xmlns:a16="http://schemas.microsoft.com/office/drawing/2014/main" id="{B18250EC-ED79-BFF3-CF24-394A73F55A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2" t="4507" r="16352" b="5440"/>
          <a:stretch/>
        </p:blipFill>
        <p:spPr bwMode="auto">
          <a:xfrm>
            <a:off x="9014611" y="116632"/>
            <a:ext cx="3096344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2944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B7FEDE-8630-7656-33EE-1751BEB2F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87BC3BFC-B428-7129-13C8-C6E0B8EA9674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E701162-A637-4429-DDA9-74A112091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80A5FF44-3185-7B15-D4C8-F5BBEE294304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LL</a:t>
            </a:r>
            <a:r>
              <a:rPr lang="zh-TW" altLang="en-US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Ｍ </a:t>
            </a: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Integration for Factory Intelligence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4961482-9CED-99A5-39A6-77F174B9716F}"/>
              </a:ext>
            </a:extLst>
          </p:cNvPr>
          <p:cNvSpPr/>
          <p:nvPr/>
        </p:nvSpPr>
        <p:spPr>
          <a:xfrm>
            <a:off x="611489" y="1268760"/>
            <a:ext cx="7212703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Impact I can bring to Ariel Premium Supply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Build LLM-powered customer service assistant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Enable workers to access real-time production line data using natural language queries.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Improve communication, efficiency, and decision-making on the factory floor</a:t>
            </a:r>
          </a:p>
        </p:txBody>
      </p:sp>
      <p:pic>
        <p:nvPicPr>
          <p:cNvPr id="8196" name="Picture 4" descr="已產生圖像">
            <a:extLst>
              <a:ext uri="{FF2B5EF4-FFF2-40B4-BE49-F238E27FC236}">
                <a16:creationId xmlns:a16="http://schemas.microsoft.com/office/drawing/2014/main" id="{DD1973CE-D7DE-047A-3840-BBC45D5D9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1277" y="2564904"/>
            <a:ext cx="3624527" cy="3624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840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E06F74D-527D-B092-7E36-F41CD9BA8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40056F2-2A4B-81B2-10D3-458F98D1DCB4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B052AA53-749C-EAD3-7F06-BD6D22988B04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Work Experience (3)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6" name="圖片 5" descr="一張含有 複合材料, Rectangle, 對稱, 混凝土 的圖片&#10;&#10;AI 產生的內容可能不正確。">
            <a:extLst>
              <a:ext uri="{FF2B5EF4-FFF2-40B4-BE49-F238E27FC236}">
                <a16:creationId xmlns:a16="http://schemas.microsoft.com/office/drawing/2014/main" id="{FC980F31-3FD1-5A9B-222B-5B2D675FA5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800" y="3385443"/>
            <a:ext cx="5198004" cy="2923877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1327537-4479-2984-F26E-A5A227671F69}"/>
              </a:ext>
            </a:extLst>
          </p:cNvPr>
          <p:cNvSpPr/>
          <p:nvPr/>
        </p:nvSpPr>
        <p:spPr>
          <a:xfrm>
            <a:off x="611489" y="1268760"/>
            <a:ext cx="7920880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Senior Design Project – Autonomous Drone</a:t>
            </a:r>
          </a:p>
          <a:p>
            <a:pPr>
              <a:buNone/>
            </a:pPr>
            <a:r>
              <a:rPr lang="en-US" sz="2800" dirty="0"/>
              <a:t>Project Leader</a:t>
            </a:r>
          </a:p>
          <a:p>
            <a:pPr>
              <a:buNone/>
            </a:pPr>
            <a:endParaRPr lang="en-US" sz="12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Trained autonomous drone in Microsoft </a:t>
            </a:r>
            <a:r>
              <a:rPr lang="en-US" sz="2800" dirty="0" err="1"/>
              <a:t>AirSim</a:t>
            </a: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Applied Deep Reinforcement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Focused on indoor search &amp; rescue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Strengthened skills in team leadership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098" name="Picture 2" descr="AirSim Dataset | Papers With Code">
            <a:extLst>
              <a:ext uri="{FF2B5EF4-FFF2-40B4-BE49-F238E27FC236}">
                <a16:creationId xmlns:a16="http://schemas.microsoft.com/office/drawing/2014/main" id="{B54963C4-98EE-3787-F5C9-A670AFCB97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6028" y="4155267"/>
            <a:ext cx="3576673" cy="217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864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C7F3C-6379-D3DB-97F8-3C49072F6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6BE6FDBE-9DDB-C3AF-C14B-6AC3618EFDD0}"/>
              </a:ext>
            </a:extLst>
          </p:cNvPr>
          <p:cNvSpPr txBox="1"/>
          <p:nvPr/>
        </p:nvSpPr>
        <p:spPr>
          <a:xfrm>
            <a:off x="939793" y="4941168"/>
            <a:ext cx="38519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dirty="0"/>
              <a:t>Alan Chen</a:t>
            </a:r>
            <a:endParaRPr lang="zh-TW" altLang="en-US" sz="48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6296450-C79A-1252-B161-0ED5E08D2B54}"/>
              </a:ext>
            </a:extLst>
          </p:cNvPr>
          <p:cNvSpPr txBox="1"/>
          <p:nvPr/>
        </p:nvSpPr>
        <p:spPr>
          <a:xfrm>
            <a:off x="939793" y="5888504"/>
            <a:ext cx="6569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Century Gothic" panose="020B0502020202020204" pitchFamily="34" charset="0"/>
              </a:rPr>
              <a:t>Purdue University - Computer Engineering</a:t>
            </a:r>
            <a:endParaRPr lang="zh-TW" altLang="en-US" sz="2400" dirty="0">
              <a:latin typeface="Century Gothic" panose="020B0502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CBBF849-FDCE-B496-EE6A-7CFCCCD0F6DB}"/>
              </a:ext>
            </a:extLst>
          </p:cNvPr>
          <p:cNvSpPr txBox="1"/>
          <p:nvPr/>
        </p:nvSpPr>
        <p:spPr>
          <a:xfrm>
            <a:off x="7896200" y="4849989"/>
            <a:ext cx="4032448" cy="1044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3525" indent="-263525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TW" sz="2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Personal Introduction </a:t>
            </a:r>
          </a:p>
          <a:p>
            <a:pPr marL="263525" indent="-263525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TW" sz="2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Work Experience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DD858D5E-93E0-E2BB-003E-07AF95B6C8C9}"/>
              </a:ext>
            </a:extLst>
          </p:cNvPr>
          <p:cNvSpPr txBox="1"/>
          <p:nvPr/>
        </p:nvSpPr>
        <p:spPr>
          <a:xfrm>
            <a:off x="471946" y="3497233"/>
            <a:ext cx="112481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Hands-On Experience Overview</a:t>
            </a:r>
            <a:endParaRPr lang="zh-TW" altLang="en-US" sz="6000" b="1" dirty="0"/>
          </a:p>
        </p:txBody>
      </p:sp>
      <p:pic>
        <p:nvPicPr>
          <p:cNvPr id="1026" name="Picture 2" descr="Ariel Premium Supply Launches New Website">
            <a:extLst>
              <a:ext uri="{FF2B5EF4-FFF2-40B4-BE49-F238E27FC236}">
                <a16:creationId xmlns:a16="http://schemas.microsoft.com/office/drawing/2014/main" id="{46461659-D609-0458-62B0-2093B78DBC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2" t="4507" r="16352" b="5440"/>
          <a:stretch/>
        </p:blipFill>
        <p:spPr bwMode="auto">
          <a:xfrm>
            <a:off x="9014611" y="116632"/>
            <a:ext cx="3096344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3996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3B951C55-D58E-A4CA-A48F-B76258242589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標題 1"/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Personal Introduction </a:t>
            </a:r>
            <a:b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57935" y="1124744"/>
            <a:ext cx="1000911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/>
              <a:t>Relevant Coursework:</a:t>
            </a:r>
          </a:p>
          <a:p>
            <a:pPr lvl="1"/>
            <a:r>
              <a:rPr lang="en-US" sz="2800" dirty="0"/>
              <a:t>Python for Data Science</a:t>
            </a:r>
          </a:p>
          <a:p>
            <a:pPr lvl="1"/>
            <a:r>
              <a:rPr lang="en-US" sz="2800" dirty="0"/>
              <a:t>Deep Learning</a:t>
            </a:r>
          </a:p>
          <a:p>
            <a:pPr>
              <a:buNone/>
            </a:pPr>
            <a:r>
              <a:rPr lang="en-US" sz="2800" b="1" dirty="0"/>
              <a:t>Technical Skills:</a:t>
            </a:r>
          </a:p>
          <a:p>
            <a:r>
              <a:rPr lang="en-US" sz="2800" dirty="0"/>
              <a:t>	Programming Languages: C, C++, Python</a:t>
            </a:r>
          </a:p>
          <a:p>
            <a:r>
              <a:rPr lang="en-US" sz="2800" dirty="0"/>
              <a:t>	Tools &amp; Platforms: Linux, GitHub</a:t>
            </a:r>
          </a:p>
          <a:p>
            <a:r>
              <a:rPr lang="en-US" sz="2800" dirty="0"/>
              <a:t>	Methodologies: Agile Development, Test-Driven Development</a:t>
            </a:r>
          </a:p>
          <a:p>
            <a:pPr>
              <a:buNone/>
            </a:pPr>
            <a:r>
              <a:rPr lang="en-US" sz="2800" b="1" dirty="0"/>
              <a:t>Personal Attributes:</a:t>
            </a:r>
          </a:p>
          <a:p>
            <a:r>
              <a:rPr lang="en-US" sz="2800" dirty="0"/>
              <a:t>	Positive and open-minded attitude</a:t>
            </a:r>
          </a:p>
          <a:p>
            <a:r>
              <a:rPr lang="en-US" sz="2800" dirty="0"/>
              <a:t>	Thrive in team environments, leveraging interpersonal strengths</a:t>
            </a:r>
          </a:p>
        </p:txBody>
      </p:sp>
    </p:spTree>
    <p:extLst>
      <p:ext uri="{BB962C8B-B14F-4D97-AF65-F5344CB8AC3E}">
        <p14:creationId xmlns:p14="http://schemas.microsoft.com/office/powerpoint/2010/main" val="3423231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CA53C02E-6E85-075F-CACE-15E08A3390A5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0302483-36E6-32BE-EC40-97258F82A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標題 1"/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Work Experience (1)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11489" y="1268760"/>
            <a:ext cx="12037239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Pegatron Corporation </a:t>
            </a:r>
          </a:p>
          <a:p>
            <a:pPr>
              <a:buNone/>
            </a:pPr>
            <a:r>
              <a:rPr lang="en-US" sz="2800" dirty="0"/>
              <a:t>Artificial Intelligence Software Engineer Intern</a:t>
            </a:r>
          </a:p>
          <a:p>
            <a:pPr>
              <a:buNone/>
            </a:pPr>
            <a:endParaRPr lang="en-US" sz="12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Deployed </a:t>
            </a:r>
            <a:r>
              <a:rPr lang="en-US" altLang="zh-TW" sz="2800" dirty="0" err="1"/>
              <a:t>UNet</a:t>
            </a:r>
            <a:r>
              <a:rPr lang="en-US" sz="2800" dirty="0"/>
              <a:t> model</a:t>
            </a:r>
            <a:r>
              <a:rPr lang="zh-TW" altLang="en-US" sz="2800" dirty="0"/>
              <a:t> </a:t>
            </a:r>
            <a:r>
              <a:rPr lang="en-US" altLang="zh-TW" sz="2800" dirty="0"/>
              <a:t>&amp; Vision Prompt Segmentation model for defect detection.</a:t>
            </a: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Reduced undetected defects by 5%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800" dirty="0"/>
              <a:t>Built an AI Model Comparison Tool</a:t>
            </a:r>
            <a:endParaRPr lang="en-US" sz="2800" dirty="0"/>
          </a:p>
        </p:txBody>
      </p:sp>
      <p:pic>
        <p:nvPicPr>
          <p:cNvPr id="2052" name="Picture 4" descr="Sensors 23 02766 g001">
            <a:extLst>
              <a:ext uri="{FF2B5EF4-FFF2-40B4-BE49-F238E27FC236}">
                <a16:creationId xmlns:a16="http://schemas.microsoft.com/office/drawing/2014/main" id="{177D9C1F-2ADC-5123-2B4F-D9C501F7F7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4" r="52362" b="11463"/>
          <a:stretch/>
        </p:blipFill>
        <p:spPr bwMode="auto">
          <a:xfrm>
            <a:off x="1271464" y="4063311"/>
            <a:ext cx="2952328" cy="2251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he Modified Unet Architecture Used To Classify Aquac - vrogue.co">
            <a:extLst>
              <a:ext uri="{FF2B5EF4-FFF2-40B4-BE49-F238E27FC236}">
                <a16:creationId xmlns:a16="http://schemas.microsoft.com/office/drawing/2014/main" id="{91503723-9145-E22A-65F1-4890865DCA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1196" y="3505657"/>
            <a:ext cx="5052212" cy="2785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D69B9-B777-C640-9CFF-C5507428842C}"/>
              </a:ext>
            </a:extLst>
          </p:cNvPr>
          <p:cNvSpPr txBox="1"/>
          <p:nvPr/>
        </p:nvSpPr>
        <p:spPr>
          <a:xfrm>
            <a:off x="8688288" y="3336375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UNet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861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AD0D78-A9A2-7C68-CF41-E65EC4577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0968A96-FEF9-3140-EFD8-14FF7B94707C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94A23529-7620-0886-EBA7-B8F8C20BD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B00F6A6F-08CE-B68C-3672-6658A0E12CD2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Visual Prompt AI for Defect Detection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A2D3275-45FE-9DF7-6D5E-0AED73CBB7BE}"/>
              </a:ext>
            </a:extLst>
          </p:cNvPr>
          <p:cNvSpPr/>
          <p:nvPr/>
        </p:nvSpPr>
        <p:spPr>
          <a:xfrm>
            <a:off x="611489" y="1268760"/>
            <a:ext cx="742872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Impact I can bring to Ariel Premium Supply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Quick solution for defect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Handles wide product variety</a:t>
            </a: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CE211DD1-4280-1EC4-4A6A-7C67EC1B58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5062302"/>
              </p:ext>
            </p:extLst>
          </p:nvPr>
        </p:nvGraphicFramePr>
        <p:xfrm>
          <a:off x="326875" y="3169880"/>
          <a:ext cx="11670362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7260">
                  <a:extLst>
                    <a:ext uri="{9D8B030D-6E8A-4147-A177-3AD203B41FA5}">
                      <a16:colId xmlns:a16="http://schemas.microsoft.com/office/drawing/2014/main" val="1416136355"/>
                    </a:ext>
                  </a:extLst>
                </a:gridCol>
                <a:gridCol w="4469606">
                  <a:extLst>
                    <a:ext uri="{9D8B030D-6E8A-4147-A177-3AD203B41FA5}">
                      <a16:colId xmlns:a16="http://schemas.microsoft.com/office/drawing/2014/main" val="4139962946"/>
                    </a:ext>
                  </a:extLst>
                </a:gridCol>
                <a:gridCol w="4583496">
                  <a:extLst>
                    <a:ext uri="{9D8B030D-6E8A-4147-A177-3AD203B41FA5}">
                      <a16:colId xmlns:a16="http://schemas.microsoft.com/office/drawing/2014/main" val="1988208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dirty="0">
                          <a:latin typeface="+mn-lt"/>
                        </a:rPr>
                        <a:t>Traditional Method</a:t>
                      </a:r>
                      <a:r>
                        <a:rPr lang="zh-TW" altLang="en-US" sz="2200" dirty="0">
                          <a:latin typeface="+mn-lt"/>
                        </a:rPr>
                        <a:t> </a:t>
                      </a:r>
                      <a:r>
                        <a:rPr lang="en-US" altLang="zh-TW" sz="2200" dirty="0">
                          <a:latin typeface="+mn-lt"/>
                        </a:rPr>
                        <a:t>(</a:t>
                      </a:r>
                      <a:r>
                        <a:rPr lang="en-US" altLang="zh-TW" sz="2200" dirty="0" err="1">
                          <a:latin typeface="+mn-lt"/>
                        </a:rPr>
                        <a:t>UNet</a:t>
                      </a:r>
                      <a:r>
                        <a:rPr lang="en-US" altLang="zh-TW" sz="2200" dirty="0">
                          <a:latin typeface="+mn-lt"/>
                        </a:rPr>
                        <a:t>)</a:t>
                      </a:r>
                      <a:endParaRPr lang="en-US" sz="2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+mn-lt"/>
                        </a:rPr>
                        <a:t>Visual Prompt Method (</a:t>
                      </a:r>
                      <a:r>
                        <a:rPr lang="en-US" sz="2200" dirty="0" err="1">
                          <a:latin typeface="+mn-lt"/>
                        </a:rPr>
                        <a:t>SegGPT</a:t>
                      </a:r>
                      <a:r>
                        <a:rPr lang="en-US" sz="2200" dirty="0">
                          <a:latin typeface="+mn-lt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325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latin typeface="+mn-lt"/>
                        </a:rPr>
                        <a:t>Data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+mn-lt"/>
                        </a:rPr>
                        <a:t>Requires large, labeled datasets for each 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👑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200" dirty="0">
                          <a:latin typeface="+mn-lt"/>
                        </a:rPr>
                        <a:t>No need for large labeled datasets; uses visual prompts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927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latin typeface="+mn-lt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👑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200" dirty="0">
                          <a:latin typeface="+mn-lt"/>
                        </a:rPr>
                        <a:t>Higher accuracy</a:t>
                      </a:r>
                      <a:r>
                        <a:rPr lang="zh-TW" altLang="en-US" sz="2200" dirty="0">
                          <a:latin typeface="+mn-lt"/>
                        </a:rPr>
                        <a:t> </a:t>
                      </a:r>
                      <a:r>
                        <a:rPr lang="en-US" altLang="zh-TW" sz="2200" dirty="0">
                          <a:latin typeface="+mn-lt"/>
                        </a:rPr>
                        <a:t>for specific tasks</a:t>
                      </a:r>
                      <a:endParaRPr lang="en-US" sz="2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+mn-lt"/>
                        </a:rPr>
                        <a:t>Lower accuracy </a:t>
                      </a:r>
                      <a:r>
                        <a:rPr lang="en-US" altLang="zh-TW" sz="2200" dirty="0">
                          <a:latin typeface="+mn-lt"/>
                        </a:rPr>
                        <a:t>for specific tasks</a:t>
                      </a:r>
                      <a:endParaRPr lang="en-US" sz="22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65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latin typeface="+mn-lt"/>
                        </a:rPr>
                        <a:t>Flexibility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+mn-lt"/>
                        </a:rPr>
                        <a:t>Limited to specific product types it was trained 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👑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200" dirty="0">
                          <a:latin typeface="+mn-lt"/>
                        </a:rPr>
                        <a:t>Highly flexible; can be applied to a wide variety of products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6655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latin typeface="+mn-lt"/>
                        </a:rPr>
                        <a:t>Cost Effectiveness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+mn-lt"/>
                        </a:rPr>
                        <a:t>Expensive due to dataset labeling and training requirements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👑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200" dirty="0">
                          <a:latin typeface="+mn-lt"/>
                        </a:rPr>
                        <a:t>Cost-effective due to reduced need for labeled data and retraining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1235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8793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973F605-5AE8-1929-36AC-FFD55F9088F4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44E7C0D-6755-9B58-3185-F5BE75CD2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4" descr="Defective Product Classification System for Smart Factory Based on Deep ...">
            <a:extLst>
              <a:ext uri="{FF2B5EF4-FFF2-40B4-BE49-F238E27FC236}">
                <a16:creationId xmlns:a16="http://schemas.microsoft.com/office/drawing/2014/main" id="{FBB2917A-949B-95A7-93C8-CC50565EEC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16" t="3800" r="54138" b="61550"/>
          <a:stretch/>
        </p:blipFill>
        <p:spPr bwMode="auto">
          <a:xfrm>
            <a:off x="1485365" y="2453897"/>
            <a:ext cx="3600400" cy="355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8F8AD61E-40D9-3F82-12EE-F795013282F1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Visual Prompt AI for Defect Detection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3B46F6-57E2-AD05-CBCB-7ED2C4DBF6F8}"/>
              </a:ext>
            </a:extLst>
          </p:cNvPr>
          <p:cNvSpPr/>
          <p:nvPr/>
        </p:nvSpPr>
        <p:spPr>
          <a:xfrm>
            <a:off x="611489" y="1268760"/>
            <a:ext cx="7572744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Example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endParaRPr lang="en-US" sz="28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04142BF-3770-D3F0-9B8F-4432126CF9F5}"/>
              </a:ext>
            </a:extLst>
          </p:cNvPr>
          <p:cNvSpPr txBox="1"/>
          <p:nvPr/>
        </p:nvSpPr>
        <p:spPr>
          <a:xfrm>
            <a:off x="6752096" y="6674445"/>
            <a:ext cx="93138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DINO-X Platform | Unleashing the Power of Cutting-Edge Computer Vision Technology</a:t>
            </a:r>
            <a:endParaRPr lang="en-US" sz="12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15714BA-86B3-69B7-1C50-A46CEB4DA34D}"/>
              </a:ext>
            </a:extLst>
          </p:cNvPr>
          <p:cNvSpPr txBox="1"/>
          <p:nvPr/>
        </p:nvSpPr>
        <p:spPr>
          <a:xfrm>
            <a:off x="-110713" y="1951385"/>
            <a:ext cx="1240405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                       </a:t>
            </a:r>
            <a:r>
              <a:rPr lang="en-US" sz="2800" dirty="0"/>
              <a:t>Visual Prompt Input       </a:t>
            </a:r>
            <a:r>
              <a:rPr lang="zh-TW" altLang="en-US" sz="2800" dirty="0"/>
              <a:t>                               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272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A96B4-D05F-0A82-9882-621C191308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941276D-645E-7CA6-1099-70E3E05EF78D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1DC16AF-C37C-FF46-0E80-E7D085244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3" name="Picture 4" descr="Defective Product Classification System for Smart Factory Based on Deep ...">
            <a:extLst>
              <a:ext uri="{FF2B5EF4-FFF2-40B4-BE49-F238E27FC236}">
                <a16:creationId xmlns:a16="http://schemas.microsoft.com/office/drawing/2014/main" id="{35687B2D-C850-93F2-BE43-165E9C915B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16" t="3800" r="54138" b="61550"/>
          <a:stretch/>
        </p:blipFill>
        <p:spPr bwMode="auto">
          <a:xfrm>
            <a:off x="1485365" y="2453897"/>
            <a:ext cx="3600400" cy="355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標題 1">
            <a:extLst>
              <a:ext uri="{FF2B5EF4-FFF2-40B4-BE49-F238E27FC236}">
                <a16:creationId xmlns:a16="http://schemas.microsoft.com/office/drawing/2014/main" id="{F1E79F78-4DFF-FFC6-A1C1-2E1831587D95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Visual Prompt AI for Defect Detection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5B2A18D-867F-2807-4DA3-C9BA12448D02}"/>
              </a:ext>
            </a:extLst>
          </p:cNvPr>
          <p:cNvSpPr/>
          <p:nvPr/>
        </p:nvSpPr>
        <p:spPr>
          <a:xfrm>
            <a:off x="611489" y="1268760"/>
            <a:ext cx="7572744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Example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endParaRPr lang="en-US" sz="28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27741A3-9A02-FA92-5A79-713370B6EBEB}"/>
              </a:ext>
            </a:extLst>
          </p:cNvPr>
          <p:cNvSpPr txBox="1"/>
          <p:nvPr/>
        </p:nvSpPr>
        <p:spPr>
          <a:xfrm>
            <a:off x="6752096" y="6674445"/>
            <a:ext cx="93138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DINO-X Platform | Unleashing the Power of Cutting-Edge Computer Vision Technology</a:t>
            </a:r>
            <a:endParaRPr lang="en-US" sz="12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02C3625-C884-2E52-6D6C-A5D8A090C5E1}"/>
              </a:ext>
            </a:extLst>
          </p:cNvPr>
          <p:cNvSpPr txBox="1"/>
          <p:nvPr/>
        </p:nvSpPr>
        <p:spPr>
          <a:xfrm>
            <a:off x="-110713" y="1951385"/>
            <a:ext cx="1240405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                       </a:t>
            </a:r>
            <a:r>
              <a:rPr lang="en-US" sz="2800" dirty="0"/>
              <a:t>Visual Prompt Input                           Labeled Visual Prompt Input</a:t>
            </a:r>
          </a:p>
          <a:p>
            <a:endParaRPr 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DEE1DB7-11F7-116E-6D97-71A9755BFE2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922" t="11290" r="57395" b="1089"/>
          <a:stretch/>
        </p:blipFill>
        <p:spPr>
          <a:xfrm>
            <a:off x="7106237" y="2473676"/>
            <a:ext cx="3658360" cy="353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456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660B1-3F44-CDE3-421A-FFA6838E4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73BFDAC-6677-CF61-62CE-2BC0629A4EF6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E049270-CF42-479A-131C-B3450EF04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F0FD425A-5D13-3ABA-3C68-D20C63D34E68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Visual Prompt AI for Defect Detection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7ED3515-15F2-6856-0BB2-0C6C047179A5}"/>
              </a:ext>
            </a:extLst>
          </p:cNvPr>
          <p:cNvSpPr/>
          <p:nvPr/>
        </p:nvSpPr>
        <p:spPr>
          <a:xfrm>
            <a:off x="611489" y="1268760"/>
            <a:ext cx="7572744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Example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endParaRPr lang="en-US" sz="28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4EBAA5A9-5199-D71F-6E9F-B995C4BFBC63}"/>
              </a:ext>
            </a:extLst>
          </p:cNvPr>
          <p:cNvSpPr txBox="1"/>
          <p:nvPr/>
        </p:nvSpPr>
        <p:spPr>
          <a:xfrm>
            <a:off x="6752096" y="6674445"/>
            <a:ext cx="93138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DINO-X Platform | Unleashing the Power of Cutting-Edge Computer Vision Technology</a:t>
            </a:r>
            <a:endParaRPr lang="en-US" sz="1200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D178207-FC83-3936-6A50-1A3C656FF157}"/>
              </a:ext>
            </a:extLst>
          </p:cNvPr>
          <p:cNvSpPr txBox="1"/>
          <p:nvPr/>
        </p:nvSpPr>
        <p:spPr>
          <a:xfrm>
            <a:off x="-110713" y="1951385"/>
            <a:ext cx="1240405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                             </a:t>
            </a:r>
            <a:r>
              <a:rPr lang="en-US" altLang="zh-TW" sz="2800" dirty="0"/>
              <a:t>Model Input</a:t>
            </a:r>
            <a:endParaRPr lang="en-US" sz="2800" dirty="0"/>
          </a:p>
          <a:p>
            <a:endParaRPr lang="en-US" dirty="0"/>
          </a:p>
        </p:txBody>
      </p:sp>
      <p:pic>
        <p:nvPicPr>
          <p:cNvPr id="19" name="Picture 4" descr="Defective Product Classification System for Smart Factory Based on Deep ...">
            <a:extLst>
              <a:ext uri="{FF2B5EF4-FFF2-40B4-BE49-F238E27FC236}">
                <a16:creationId xmlns:a16="http://schemas.microsoft.com/office/drawing/2014/main" id="{02082BF8-D789-1D38-DF6C-93A3031602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46850" r="53895" b="18500"/>
          <a:stretch/>
        </p:blipFill>
        <p:spPr bwMode="auto">
          <a:xfrm>
            <a:off x="1514346" y="2462265"/>
            <a:ext cx="3600400" cy="355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群組 25">
            <a:extLst>
              <a:ext uri="{FF2B5EF4-FFF2-40B4-BE49-F238E27FC236}">
                <a16:creationId xmlns:a16="http://schemas.microsoft.com/office/drawing/2014/main" id="{91C6E853-1A03-6B1F-03F2-FF2FC5ABC8FE}"/>
              </a:ext>
            </a:extLst>
          </p:cNvPr>
          <p:cNvGrpSpPr>
            <a:grpSpLocks noChangeAspect="1"/>
          </p:cNvGrpSpPr>
          <p:nvPr/>
        </p:nvGrpSpPr>
        <p:grpSpPr>
          <a:xfrm>
            <a:off x="6324711" y="3090943"/>
            <a:ext cx="2454660" cy="2249588"/>
            <a:chOff x="6793936" y="2383093"/>
            <a:chExt cx="3600401" cy="3205584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AF4047C-80C1-573C-DE2E-7E890F58D9D0}"/>
                </a:ext>
              </a:extLst>
            </p:cNvPr>
            <p:cNvSpPr/>
            <p:nvPr/>
          </p:nvSpPr>
          <p:spPr>
            <a:xfrm>
              <a:off x="6793936" y="2383093"/>
              <a:ext cx="3600401" cy="3205584"/>
            </a:xfrm>
            <a:prstGeom prst="rect">
              <a:avLst/>
            </a:prstGeom>
            <a:solidFill>
              <a:srgbClr val="BD582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圖片 20">
              <a:extLst>
                <a:ext uri="{FF2B5EF4-FFF2-40B4-BE49-F238E27FC236}">
                  <a16:creationId xmlns:a16="http://schemas.microsoft.com/office/drawing/2014/main" id="{03925402-4774-F24E-B191-FCB63FE34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8922" t="11290" r="57395" b="1089"/>
            <a:stretch/>
          </p:blipFill>
          <p:spPr>
            <a:xfrm>
              <a:off x="7730040" y="2751604"/>
              <a:ext cx="1728192" cy="1670651"/>
            </a:xfrm>
            <a:prstGeom prst="rect">
              <a:avLst/>
            </a:prstGeom>
          </p:spPr>
        </p:pic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279CFA03-6DCC-A06C-6C6F-376B6179BD24}"/>
                </a:ext>
              </a:extLst>
            </p:cNvPr>
            <p:cNvSpPr txBox="1"/>
            <p:nvPr/>
          </p:nvSpPr>
          <p:spPr>
            <a:xfrm>
              <a:off x="7730040" y="4725144"/>
              <a:ext cx="1728192" cy="604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Model</a:t>
              </a:r>
            </a:p>
          </p:txBody>
        </p:sp>
      </p:grpSp>
      <p:sp>
        <p:nvSpPr>
          <p:cNvPr id="27" name="箭號: 向右 26">
            <a:extLst>
              <a:ext uri="{FF2B5EF4-FFF2-40B4-BE49-F238E27FC236}">
                <a16:creationId xmlns:a16="http://schemas.microsoft.com/office/drawing/2014/main" id="{927C0457-0E8A-650E-AA3F-BF118CE640CA}"/>
              </a:ext>
            </a:extLst>
          </p:cNvPr>
          <p:cNvSpPr/>
          <p:nvPr/>
        </p:nvSpPr>
        <p:spPr>
          <a:xfrm>
            <a:off x="5303912" y="3978372"/>
            <a:ext cx="504056" cy="47473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箭號: 向右 27">
            <a:extLst>
              <a:ext uri="{FF2B5EF4-FFF2-40B4-BE49-F238E27FC236}">
                <a16:creationId xmlns:a16="http://schemas.microsoft.com/office/drawing/2014/main" id="{15FAE304-4783-552A-888E-896AE5ABE4B7}"/>
              </a:ext>
            </a:extLst>
          </p:cNvPr>
          <p:cNvSpPr/>
          <p:nvPr/>
        </p:nvSpPr>
        <p:spPr>
          <a:xfrm>
            <a:off x="9296114" y="3978372"/>
            <a:ext cx="504056" cy="47473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Free Question Mark Image, Download Free Question Mark Image png images ...">
            <a:extLst>
              <a:ext uri="{FF2B5EF4-FFF2-40B4-BE49-F238E27FC236}">
                <a16:creationId xmlns:a16="http://schemas.microsoft.com/office/drawing/2014/main" id="{D53BEFA5-2399-FF84-23B0-1C085F387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416" y="3313083"/>
            <a:ext cx="1353981" cy="1805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7904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FA758D-71FF-B94E-E5BB-4E1BB9294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49F858C7-A5A9-ADEF-F485-637719911E75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AE7EE56-A304-8ABF-3E67-4BFDFA92F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05D801BA-DCDC-BE8E-8792-D1B3102D8B3F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Visual Prompt AI for Defect Detection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9A83293-D1EE-200A-A5FB-26D87D8DFDB1}"/>
              </a:ext>
            </a:extLst>
          </p:cNvPr>
          <p:cNvSpPr/>
          <p:nvPr/>
        </p:nvSpPr>
        <p:spPr>
          <a:xfrm>
            <a:off x="611489" y="1268760"/>
            <a:ext cx="7572744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Example</a:t>
            </a:r>
          </a:p>
          <a:p>
            <a:pPr>
              <a:buNone/>
            </a:pPr>
            <a:endParaRPr lang="en-US" sz="1100" dirty="0"/>
          </a:p>
          <a:p>
            <a:pPr>
              <a:buNone/>
            </a:pPr>
            <a:endParaRPr lang="en-US" sz="28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D9CF57F-20DB-B206-3744-3CA344094540}"/>
              </a:ext>
            </a:extLst>
          </p:cNvPr>
          <p:cNvSpPr txBox="1"/>
          <p:nvPr/>
        </p:nvSpPr>
        <p:spPr>
          <a:xfrm>
            <a:off x="6752096" y="6674445"/>
            <a:ext cx="93138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DINO-X Platform | Unleashing the Power of Cutting-Edge Computer Vision Technology</a:t>
            </a:r>
            <a:endParaRPr lang="en-US" sz="1200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E616DA55-B765-0EBB-FE93-40BCF9FE9C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6181" t="9394" b="-1947"/>
          <a:stretch/>
        </p:blipFill>
        <p:spPr>
          <a:xfrm>
            <a:off x="7077255" y="2420888"/>
            <a:ext cx="3658360" cy="3720595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33F3F87E-4524-9319-3125-D88ECA481413}"/>
              </a:ext>
            </a:extLst>
          </p:cNvPr>
          <p:cNvSpPr txBox="1"/>
          <p:nvPr/>
        </p:nvSpPr>
        <p:spPr>
          <a:xfrm>
            <a:off x="-110713" y="1951385"/>
            <a:ext cx="1240405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                             </a:t>
            </a:r>
            <a:r>
              <a:rPr lang="en-US" altLang="zh-TW" sz="2800" dirty="0"/>
              <a:t>Model Input    </a:t>
            </a:r>
            <a:r>
              <a:rPr lang="zh-TW" altLang="en-US" sz="2800" dirty="0"/>
              <a:t>                                 </a:t>
            </a:r>
            <a:r>
              <a:rPr lang="en-US" altLang="zh-TW" sz="2800" dirty="0"/>
              <a:t>           Model Output</a:t>
            </a:r>
            <a:endParaRPr lang="en-US" sz="2800" dirty="0"/>
          </a:p>
          <a:p>
            <a:endParaRPr lang="en-US" dirty="0"/>
          </a:p>
        </p:txBody>
      </p:sp>
      <p:pic>
        <p:nvPicPr>
          <p:cNvPr id="19" name="Picture 4" descr="Defective Product Classification System for Smart Factory Based on Deep ...">
            <a:extLst>
              <a:ext uri="{FF2B5EF4-FFF2-40B4-BE49-F238E27FC236}">
                <a16:creationId xmlns:a16="http://schemas.microsoft.com/office/drawing/2014/main" id="{29A8CE01-79E5-7585-7E49-D2A0AF46B3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46850" r="53895" b="18500"/>
          <a:stretch/>
        </p:blipFill>
        <p:spPr bwMode="auto">
          <a:xfrm>
            <a:off x="1514346" y="2462265"/>
            <a:ext cx="3600400" cy="3556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9006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06AB1DB-0799-D886-8DAC-9D7D0D015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3EA83A4A-1349-858D-0845-5822737276A4}"/>
              </a:ext>
            </a:extLst>
          </p:cNvPr>
          <p:cNvSpPr txBox="1">
            <a:spLocks/>
          </p:cNvSpPr>
          <p:nvPr/>
        </p:nvSpPr>
        <p:spPr>
          <a:xfrm>
            <a:off x="611489" y="116632"/>
            <a:ext cx="11101135" cy="826887"/>
          </a:xfrm>
          <a:prstGeom prst="rect">
            <a:avLst/>
          </a:prstGeom>
        </p:spPr>
        <p:txBody>
          <a:bodyPr lIns="109728" tIns="109728" rIns="109728" bIns="91440" anchor="t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5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TW" sz="3600" b="1" dirty="0">
                <a:solidFill>
                  <a:srgbClr val="E7012B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Work Experience (2)</a:t>
            </a:r>
            <a:endParaRPr lang="zh-TW" altLang="en-US" sz="2400" u="sng" dirty="0">
              <a:solidFill>
                <a:srgbClr val="E7012B"/>
              </a:solidFill>
              <a:latin typeface="Century Gothic" panose="020B0502020202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C8FE685-20F9-821A-3022-819E58EE323E}"/>
              </a:ext>
            </a:extLst>
          </p:cNvPr>
          <p:cNvSpPr/>
          <p:nvPr/>
        </p:nvSpPr>
        <p:spPr>
          <a:xfrm>
            <a:off x="1055439" y="1700808"/>
            <a:ext cx="10910365" cy="216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28B31BE-B7A5-81C5-3421-2AAFBDDA70FA}"/>
              </a:ext>
            </a:extLst>
          </p:cNvPr>
          <p:cNvSpPr/>
          <p:nvPr/>
        </p:nvSpPr>
        <p:spPr>
          <a:xfrm>
            <a:off x="611488" y="1268760"/>
            <a:ext cx="10597080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Sky Lab – Corporate Research Lab (Purdue &amp; UW–Madison)</a:t>
            </a:r>
          </a:p>
          <a:p>
            <a:pPr marL="457200" marR="0" lvl="0" indent="-4572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200" dirty="0"/>
          </a:p>
          <a:p>
            <a:pPr marL="457200" marR="0" lvl="0" indent="-4572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/>
              <a:t>Fine-tuned LLMs for WisDOT</a:t>
            </a:r>
          </a:p>
          <a:p>
            <a:pPr marL="457200" marR="0" lvl="0" indent="-4572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/>
              <a:t>Improved project planning via </a:t>
            </a:r>
            <a:r>
              <a:rPr lang="en-US" altLang="en-US" sz="2800" dirty="0" err="1"/>
              <a:t>WisTMP</a:t>
            </a:r>
            <a:endParaRPr lang="en-US" altLang="en-US" sz="2800" dirty="0"/>
          </a:p>
          <a:p>
            <a:pPr marL="457200" marR="0" lvl="0" indent="-4572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/>
              <a:t>Real-world collaboration with state agencies</a:t>
            </a:r>
          </a:p>
          <a:p>
            <a:pPr marL="457200" marR="0" lvl="0" indent="-4572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/>
              <a:t>Supports generation of Transportation Management Plans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4099" name="Picture 3" descr="The WisTransPortal System">
            <a:extLst>
              <a:ext uri="{FF2B5EF4-FFF2-40B4-BE49-F238E27FC236}">
                <a16:creationId xmlns:a16="http://schemas.microsoft.com/office/drawing/2014/main" id="{4336F1B8-2770-ED07-6CEF-B21D5A9CF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968" y="4178382"/>
            <a:ext cx="5286636" cy="2074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B8020CB2-F7BC-2CBE-E008-D32EFFCDC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376" y="3925967"/>
            <a:ext cx="3545201" cy="2363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625868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1318</TotalTime>
  <Words>1391</Words>
  <Application>Microsoft Macintosh PowerPoint</Application>
  <PresentationFormat>Widescreen</PresentationFormat>
  <Paragraphs>183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-webkit-standard</vt:lpstr>
      <vt:lpstr>微軟正黑體</vt:lpstr>
      <vt:lpstr>Arial</vt:lpstr>
      <vt:lpstr>Calibri</vt:lpstr>
      <vt:lpstr>Calibri Light</vt:lpstr>
      <vt:lpstr>Century Gothic</vt:lpstr>
      <vt:lpstr>回顧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衍榮 陳</dc:creator>
  <cp:lastModifiedBy>Chen, Yen-Jung</cp:lastModifiedBy>
  <cp:revision>79</cp:revision>
  <dcterms:created xsi:type="dcterms:W3CDTF">2023-05-12T09:47:31Z</dcterms:created>
  <dcterms:modified xsi:type="dcterms:W3CDTF">2025-04-16T18:23:27Z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7606f69-b0ae-4874-be30-7d43a3c7be10_Enabled">
    <vt:lpwstr>true</vt:lpwstr>
  </property>
  <property fmtid="{D5CDD505-2E9C-101B-9397-08002B2CF9AE}" pid="3" name="MSIP_Label_f7606f69-b0ae-4874-be30-7d43a3c7be10_SetDate">
    <vt:lpwstr>2025-04-16T18:23:27Z</vt:lpwstr>
  </property>
  <property fmtid="{D5CDD505-2E9C-101B-9397-08002B2CF9AE}" pid="4" name="MSIP_Label_f7606f69-b0ae-4874-be30-7d43a3c7be10_Method">
    <vt:lpwstr>Standard</vt:lpwstr>
  </property>
  <property fmtid="{D5CDD505-2E9C-101B-9397-08002B2CF9AE}" pid="5" name="MSIP_Label_f7606f69-b0ae-4874-be30-7d43a3c7be10_Name">
    <vt:lpwstr>defa4170-0d19-0005-0001-bc88714345d2</vt:lpwstr>
  </property>
  <property fmtid="{D5CDD505-2E9C-101B-9397-08002B2CF9AE}" pid="6" name="MSIP_Label_f7606f69-b0ae-4874-be30-7d43a3c7be10_SiteId">
    <vt:lpwstr>4130bd39-7c53-419c-b1e5-8758d6d63f21</vt:lpwstr>
  </property>
  <property fmtid="{D5CDD505-2E9C-101B-9397-08002B2CF9AE}" pid="7" name="MSIP_Label_f7606f69-b0ae-4874-be30-7d43a3c7be10_ActionId">
    <vt:lpwstr>941bd928-eb88-4228-b298-dd09e4865f07</vt:lpwstr>
  </property>
  <property fmtid="{D5CDD505-2E9C-101B-9397-08002B2CF9AE}" pid="8" name="MSIP_Label_f7606f69-b0ae-4874-be30-7d43a3c7be10_ContentBits">
    <vt:lpwstr>0</vt:lpwstr>
  </property>
  <property fmtid="{D5CDD505-2E9C-101B-9397-08002B2CF9AE}" pid="9" name="MSIP_Label_f7606f69-b0ae-4874-be30-7d43a3c7be10_Tag">
    <vt:lpwstr>50, 3, 0, 1</vt:lpwstr>
  </property>
</Properties>
</file>

<file path=docProps/thumbnail.jpeg>
</file>